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6858000" cx="12192000"/>
  <p:notesSz cx="6858000" cy="9144000"/>
  <p:embeddedFontLst>
    <p:embeddedFont>
      <p:font typeface="Raleway SemiBold"/>
      <p:regular r:id="rId47"/>
      <p:bold r:id="rId48"/>
      <p:italic r:id="rId49"/>
      <p:boldItalic r:id="rId50"/>
    </p:embeddedFont>
    <p:embeddedFont>
      <p:font typeface="Poppins"/>
      <p:regular r:id="rId51"/>
      <p:bold r:id="rId52"/>
      <p:italic r:id="rId53"/>
      <p:boldItalic r:id="rId54"/>
    </p:embeddedFont>
    <p:embeddedFont>
      <p:font typeface="Raleway Medium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1541D7-3D0B-4D8A-8E4F-73F85A276A40}">
  <a:tblStyle styleId="{C71541D7-3D0B-4D8A-8E4F-73F85A276A4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67684AC-A98D-4C74-AC54-CD1F695616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alewaySemiBold-bold.fntdata"/><Relationship Id="rId47" Type="http://schemas.openxmlformats.org/officeDocument/2006/relationships/font" Target="fonts/RalewaySemiBold-regular.fntdata"/><Relationship Id="rId49" Type="http://schemas.openxmlformats.org/officeDocument/2006/relationships/font" Target="fonts/Raleway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-regular.fntdata"/><Relationship Id="rId50" Type="http://schemas.openxmlformats.org/officeDocument/2006/relationships/font" Target="fonts/RalewaySemiBold-boldItalic.fntdata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4.xml"/><Relationship Id="rId55" Type="http://schemas.openxmlformats.org/officeDocument/2006/relationships/font" Target="fonts/RalewayMedium-regular.fntdata"/><Relationship Id="rId10" Type="http://schemas.openxmlformats.org/officeDocument/2006/relationships/slide" Target="slides/slide3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6.xml"/><Relationship Id="rId57" Type="http://schemas.openxmlformats.org/officeDocument/2006/relationships/font" Target="fonts/RalewayMedium-italic.fntdata"/><Relationship Id="rId12" Type="http://schemas.openxmlformats.org/officeDocument/2006/relationships/slide" Target="slides/slide5.xml"/><Relationship Id="rId56" Type="http://schemas.openxmlformats.org/officeDocument/2006/relationships/font" Target="fonts/RalewayMedium-bold.fntdata"/><Relationship Id="rId15" Type="http://schemas.openxmlformats.org/officeDocument/2006/relationships/slide" Target="slides/slide8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7.xml"/><Relationship Id="rId58" Type="http://schemas.openxmlformats.org/officeDocument/2006/relationships/font" Target="fonts/RalewayMedium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ab0616515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6ab0616515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d7e2bf817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cd7e2bf817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d7e2bf81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cd7e2bf81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d7e2bf817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cd7e2bf817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d7e2bf81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cd7e2bf81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d7e2bf817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cd7e2bf817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d7e2bf817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cd7e2bf817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d7e2bf817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cd7e2bf817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d7e2bf817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cd7e2bf817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d7e2bf817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cd7e2bf817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d7e2bf817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cd7e2bf817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ab0616515_2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6ab0616515_2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ab0616515_2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6ab0616515_2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ab0616515_2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6ab0616515_2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d7e2bf817_3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cd7e2bf817_3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ab0616515_6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6ab0616515_6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d7e2bf817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cd7e2bf817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d7e2bf817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cd7e2bf817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d7e2bf817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cd7e2bf817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d7e2bf817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cd7e2bf817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d7e2bf817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cd7e2bf817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d7e2bf817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cd7e2bf817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d7e2bf817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cd7e2bf817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d7e2bf817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cd7e2bf817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d7e2bf817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cd7e2bf817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d7e2bf817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cd7e2bf817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f392afcd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bf392afcd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" name="Google Shape;83;p13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" name="Google Shape;85;p13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1" name="Google Shape;101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37883" lvl="0" marL="45720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721"/>
              <a:buChar char="⚫"/>
              <a:defRPr/>
            </a:lvl1pPr>
            <a:lvl2pPr indent="-301942" lvl="1" marL="914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155"/>
              <a:buChar char="⚪"/>
              <a:defRPr/>
            </a:lvl2pPr>
            <a:lvl3pPr indent="-300037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Char char="⯍"/>
              <a:defRPr/>
            </a:lvl3pPr>
            <a:lvl4pPr indent="-295275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?"/>
              <a:defRPr/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" type="body"/>
          </p:nvPr>
        </p:nvSpPr>
        <p:spPr>
          <a:xfrm>
            <a:off x="571499" y="1137256"/>
            <a:ext cx="10515600" cy="4908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Georgia"/>
                <a:ea typeface="Georgia"/>
                <a:cs typeface="Georgia"/>
                <a:sym typeface="Georgia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571499" y="348661"/>
            <a:ext cx="10515600" cy="42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ts val="4000"/>
              <a:buFont typeface="Georgia"/>
              <a:buNone/>
              <a:defRPr b="0" sz="4000">
                <a:solidFill>
                  <a:srgbClr val="A4123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489" y="6186885"/>
            <a:ext cx="12218977" cy="70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526" y="6284782"/>
            <a:ext cx="2066548" cy="46461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37883" lvl="0" marL="45720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721"/>
              <a:buChar char="⚫"/>
              <a:defRPr/>
            </a:lvl1pPr>
            <a:lvl2pPr indent="-301942" lvl="1" marL="914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155"/>
              <a:buChar char="⚪"/>
              <a:defRPr/>
            </a:lvl2pPr>
            <a:lvl3pPr indent="-300037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Char char="⯍"/>
              <a:defRPr/>
            </a:lvl3pPr>
            <a:lvl4pPr indent="-295275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?"/>
              <a:defRPr/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98"/>
              <a:buFont typeface="Raleway SemiBold"/>
              <a:buNone/>
              <a:defRPr b="0" i="0" sz="4399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84136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533336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82536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57136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57136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57136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57136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57136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57136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151388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b="0" i="0" sz="9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45" name="Google Shape;45;p7"/>
          <p:cNvSpPr/>
          <p:nvPr>
            <p:ph idx="12" type="sldNum"/>
          </p:nvPr>
        </p:nvSpPr>
        <p:spPr>
          <a:xfrm>
            <a:off x="-231349" y="255588"/>
            <a:ext cx="838200" cy="365125"/>
          </a:xfrm>
          <a:prstGeom prst="roundRect">
            <a:avLst>
              <a:gd fmla="val 10797" name="adj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6096000"/>
            <a:ext cx="12192000" cy="77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b="0" i="0" sz="4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0" y="6140361"/>
            <a:ext cx="12192000" cy="705028"/>
          </a:xfrm>
          <a:prstGeom prst="rect">
            <a:avLst/>
          </a:prstGeom>
          <a:solidFill>
            <a:srgbClr val="B611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890762" y="6165912"/>
            <a:ext cx="1935479" cy="61806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sciencedirect.com/journal/image-and-vision-computing?adobe_mc=MCMID%3D84674010074687732103844920219947763320%7CMCORGID%3D4D6368F454EC41940A4C98A6%2540AdobeOrg%7CTS%3D1709116501&amp;dgcid=sd%3Ajf%3Arecommend-stem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ieeepune.i2ct.in/" TargetMode="External"/><Relationship Id="rId4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2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0" y="0"/>
            <a:ext cx="12192000" cy="72135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164869" y="1964969"/>
            <a:ext cx="118623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Enhancing Yoga Pose Recognition Through A  Multi-Modal Hybrid Approach with Attention Mechanism and Late Fusion On YFA-30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Number : 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1)  Jayasurya Marasani            -            AM.EN.U4AIE20048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2)  Abburi Sai Karthik             -            AM.EN.U4AIE20001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 : Jayakumar T. V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6572099" y="4647208"/>
            <a:ext cx="62676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A picture containing person, white&#10;&#10;Description automatically generated" id="135" name="Google Shape;135;p21"/>
          <p:cNvPicPr preferRelativeResize="0"/>
          <p:nvPr/>
        </p:nvPicPr>
        <p:blipFill rotWithShape="1">
          <a:blip r:embed="rId3">
            <a:alphaModFix/>
          </a:blip>
          <a:srcRect b="33810" l="20568" r="17645" t="1833"/>
          <a:stretch/>
        </p:blipFill>
        <p:spPr>
          <a:xfrm>
            <a:off x="5050621" y="235276"/>
            <a:ext cx="1614626" cy="1494417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p21"/>
          <p:cNvSpPr txBox="1"/>
          <p:nvPr/>
        </p:nvSpPr>
        <p:spPr>
          <a:xfrm>
            <a:off x="298749" y="6742543"/>
            <a:ext cx="11937157" cy="323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 School of Computing | Amrita Vishwa Vidyapeetham | Amritapuri    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571499" y="1137256"/>
            <a:ext cx="105156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latin typeface="Helvetica Neue"/>
                <a:ea typeface="Helvetica Neue"/>
                <a:cs typeface="Helvetica Neue"/>
                <a:sym typeface="Helvetica Neue"/>
              </a:rPr>
              <a:t>Challenges Addressed in the Project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All the challenges mentioned above are addressed in the project through:  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•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Custom Dataset Creation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•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Developed a carefully curated dataset addressing: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•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Class balance with a minimum of 250 images per yoga pose.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•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Image quality with focus on real humans in poses.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•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Pose variability to enhance model robustness.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•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Hybrid Approach with Self Attention and Late Fusion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•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Leveraging strengths of both landmark-augmented and landmark-free models to tackle complex poses and mitigate potential overfitting.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•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Self Attention and Late fusion combines insights from both models, potentially boosting accuracy.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30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Persisting Challenges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571499" y="1137256"/>
            <a:ext cx="105156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●"/>
            </a:pPr>
            <a:r>
              <a:rPr b="1" lang="en-US" sz="2300">
                <a:latin typeface="Helvetica Neue"/>
                <a:ea typeface="Helvetica Neue"/>
                <a:cs typeface="Helvetica Neue"/>
                <a:sym typeface="Helvetica Neue"/>
              </a:rPr>
              <a:t>Yoga For All Dataset (YFA-30)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Char char="○"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30 Classes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Char char="○"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7932 Images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Char char="○"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Minimum of 250 images in each class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○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Made subsets of 3 datasets from one YFA-30 to analyze how the model is performing on different sizes of data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■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YFA-10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■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YFA-20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■"/>
            </a:pPr>
            <a:r>
              <a:rPr lang="en-US" sz="2300">
                <a:latin typeface="Helvetica Neue"/>
                <a:ea typeface="Helvetica Neue"/>
                <a:cs typeface="Helvetica Neue"/>
                <a:sym typeface="Helvetica Neue"/>
              </a:rPr>
              <a:t>YFA-30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571499" y="103736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Dataset (contd)</a:t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650" y="617725"/>
            <a:ext cx="7302149" cy="496674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2026350" y="5676975"/>
            <a:ext cx="7605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1: YFA-30 Dataset of 30 yoga poses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571499" y="1137250"/>
            <a:ext cx="45384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●"/>
            </a:pPr>
            <a:r>
              <a:rPr b="1" lang="en-US" sz="2300">
                <a:latin typeface="Helvetica Neue"/>
                <a:ea typeface="Helvetica Neue"/>
                <a:cs typeface="Helvetica Neue"/>
                <a:sym typeface="Helvetica Neue"/>
              </a:rPr>
              <a:t>Google CG Dataset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Char char="○"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5 Classes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Char char="○"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1495 images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Char char="■"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Train Set contains 1000 images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Char char="■"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Test Set contains 495 images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33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Dataset (contd)</a:t>
            </a:r>
            <a:endParaRPr/>
          </a:p>
        </p:txBody>
      </p:sp>
      <p:sp>
        <p:nvSpPr>
          <p:cNvPr id="222" name="Google Shape;222;p33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349" y="467711"/>
            <a:ext cx="6777301" cy="4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5017350" y="5125250"/>
            <a:ext cx="6845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2: Google CG Dataset of 5 poses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571499" y="1137250"/>
            <a:ext cx="45384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●"/>
            </a:pPr>
            <a:r>
              <a:rPr b="1" lang="en-US" sz="2300">
                <a:latin typeface="Helvetica Neue"/>
                <a:ea typeface="Helvetica Neue"/>
                <a:cs typeface="Helvetica Neue"/>
                <a:sym typeface="Helvetica Neue"/>
              </a:rPr>
              <a:t>Kaggle </a:t>
            </a:r>
            <a:r>
              <a:rPr b="1" lang="en-US" sz="2300"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Char char="○"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5 Classes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Char char="○"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1551 images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Char char="■"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Train Set contains 1081 images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Char char="■"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Test Set contains 470 images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34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Dataset (contd)</a:t>
            </a:r>
            <a:endParaRPr/>
          </a:p>
        </p:txBody>
      </p:sp>
      <p:sp>
        <p:nvSpPr>
          <p:cNvPr id="231" name="Google Shape;231;p34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624" y="397736"/>
            <a:ext cx="6777301" cy="457855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/>
        </p:nvSpPr>
        <p:spPr>
          <a:xfrm>
            <a:off x="5271175" y="5417100"/>
            <a:ext cx="6183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3: Kaggle Dataset of 5 yoga poses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571499" y="348661"/>
            <a:ext cx="10515600" cy="42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High Level Design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571499" y="1137256"/>
            <a:ext cx="10515600" cy="4908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1156325" y="5434125"/>
            <a:ext cx="105156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4: Architecture of Hybrid Model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8078"/>
            <a:ext cx="12192000" cy="332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48" name="Google Shape;248;p36"/>
          <p:cNvSpPr txBox="1"/>
          <p:nvPr/>
        </p:nvSpPr>
        <p:spPr>
          <a:xfrm>
            <a:off x="233725" y="1005625"/>
            <a:ext cx="11057700" cy="4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Preprocessing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Resizing the image to 224*224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 are explicitly pre-processed to match the input for ResNet50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Converted from RGB to BGR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Normalized the pixel values in the range from 0 to 1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Methodology (contd)</a:t>
            </a:r>
            <a:endParaRPr/>
          </a:p>
        </p:txBody>
      </p:sp>
      <p:sp>
        <p:nvSpPr>
          <p:cNvPr id="255" name="Google Shape;255;p37"/>
          <p:cNvSpPr txBox="1"/>
          <p:nvPr/>
        </p:nvSpPr>
        <p:spPr>
          <a:xfrm>
            <a:off x="233725" y="1005625"/>
            <a:ext cx="11057700" cy="4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Extract</a:t>
            </a:r>
            <a:r>
              <a:rPr b="1"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ion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Pre-processed images are fed into MoveNet and ResNet50 models.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MoveNet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■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Identifies 17 </a:t>
            </a: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points</a:t>
            </a: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each image.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■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Landmarks are converted into pose embeddings (compact representations of keypoint configuration).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ResNet50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■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Extracts image features using the weights learned from ImageNet dataset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Methodology (contd)</a:t>
            </a:r>
            <a:endParaRPr/>
          </a:p>
        </p:txBody>
      </p:sp>
      <p:sp>
        <p:nvSpPr>
          <p:cNvPr id="262" name="Google Shape;262;p38"/>
          <p:cNvSpPr txBox="1"/>
          <p:nvPr/>
        </p:nvSpPr>
        <p:spPr>
          <a:xfrm>
            <a:off x="233725" y="1005625"/>
            <a:ext cx="11057700" cy="4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Extraction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25" y="1445112"/>
            <a:ext cx="4117665" cy="39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676" y="1580425"/>
            <a:ext cx="3869800" cy="36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71500" y="5289400"/>
            <a:ext cx="53658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5 : Landmarks extracted using MoveNet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237850" y="5161750"/>
            <a:ext cx="55266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Fig.6 : Representation of Image Features extracted by ResNet50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Methodology (contd)</a:t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233725" y="1005625"/>
            <a:ext cx="11057700" cy="4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Transformation and Dimensionality Reduction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Extracted pose embeddings and image features are fed into a deep learning Network.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Uses dense layers to further reduce the size of the features </a:t>
            </a: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separately creating</a:t>
            </a: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more compact representation.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Dropout layers are included for regularization to prevent overfitting.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normalization layers are used to stabilize the training process and improve convergence.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571499" y="348661"/>
            <a:ext cx="10515600" cy="42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571500" y="1029550"/>
            <a:ext cx="110766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500">
                <a:latin typeface="Helvetica Neue"/>
                <a:ea typeface="Helvetica Neue"/>
                <a:cs typeface="Helvetica Neue"/>
                <a:sym typeface="Helvetica Neue"/>
              </a:rPr>
              <a:t>What is yoga pose recognition?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The use of computer vision and machine learning to automatically identify and classify yoga poses from images or videos.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latin typeface="Helvetica Neue"/>
                <a:ea typeface="Helvetica Neue"/>
                <a:cs typeface="Helvetica Neue"/>
                <a:sym typeface="Helvetica Neue"/>
              </a:rPr>
              <a:t>Why is it important?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Offers real-time feedback and guidance for yoga practice.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Improves accessibility for beginners and those without access to in-person instruction.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0" sz="25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42++ Surya namaskar gif animation ideas in 2021 | giftumblranime"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622" y="105024"/>
            <a:ext cx="2301361" cy="2130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Methodology (contd)</a:t>
            </a: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233725" y="1005625"/>
            <a:ext cx="11057700" cy="4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Scaled Dot Product Attention Mechanism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■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combines pose embeddings and image features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■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Focuses on relevant parts using attention weights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3" marL="1828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Attention scores are calculated between pose embeddings and image features using dot product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3" marL="1828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function normalizes scores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3" marL="1828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Pose Embeddings and Image Features are multiplied by their scores to get landmark and image weights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Methodology (contd)</a:t>
            </a:r>
            <a:endParaRPr/>
          </a:p>
        </p:txBody>
      </p:sp>
      <p:sp>
        <p:nvSpPr>
          <p:cNvPr id="287" name="Google Shape;287;p41"/>
          <p:cNvSpPr txBox="1"/>
          <p:nvPr/>
        </p:nvSpPr>
        <p:spPr>
          <a:xfrm>
            <a:off x="233725" y="1005625"/>
            <a:ext cx="11057700" cy="4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 Fusion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■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Combines weighted feature representations of Pose Embeddings and Image Features 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■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Uses Average Layer to combine the feature representations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■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Creates a unified representation capturing information from both modalities (landmarks and image).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Unified representation is used for classification into one of distinct yoga poses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41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Methodology(contd.)</a:t>
            </a:r>
            <a:endParaRPr/>
          </a:p>
        </p:txBody>
      </p:sp>
      <p:sp>
        <p:nvSpPr>
          <p:cNvPr id="294" name="Google Shape;294;p42"/>
          <p:cNvSpPr txBox="1"/>
          <p:nvPr/>
        </p:nvSpPr>
        <p:spPr>
          <a:xfrm>
            <a:off x="479750" y="944125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Exploration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Evaluated landmark-free models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96" name="Google Shape;296;p42"/>
          <p:cNvGraphicFramePr/>
          <p:nvPr/>
        </p:nvGraphicFramePr>
        <p:xfrm>
          <a:off x="952500" y="206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{867684AC-A98D-4C74-AC54-CD1F6956163D}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Parameters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Size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Input Shape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ResNet50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49.29M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188.06MB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224*224*3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Vgg16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21.15M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80.71MB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224*224*3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EfficientNetB0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20.12M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76.77MB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224*224*3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InceptionV3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34.92M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133.25MB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224*224*3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MobileNetV2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18.33M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69.64MB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224*224*3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Xception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73.31M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279.66MB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299*299*3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7" name="Google Shape;297;p42"/>
          <p:cNvSpPr txBox="1"/>
          <p:nvPr/>
        </p:nvSpPr>
        <p:spPr>
          <a:xfrm>
            <a:off x="963425" y="5393350"/>
            <a:ext cx="10354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Table. 1: Landmark-free Models for All Datasets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Methodology(contd.)</a:t>
            </a:r>
            <a:endParaRPr/>
          </a:p>
        </p:txBody>
      </p:sp>
      <p:sp>
        <p:nvSpPr>
          <p:cNvPr id="303" name="Google Shape;303;p43"/>
          <p:cNvSpPr txBox="1"/>
          <p:nvPr/>
        </p:nvSpPr>
        <p:spPr>
          <a:xfrm>
            <a:off x="389825" y="876450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Exploration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Evaluated landmark Augmented models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43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05" name="Google Shape;305;p43"/>
          <p:cNvGraphicFramePr/>
          <p:nvPr/>
        </p:nvGraphicFramePr>
        <p:xfrm>
          <a:off x="952500" y="206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{867684AC-A98D-4C74-AC54-CD1F6956163D}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Parameters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Size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Input Shape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MoveNet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27.35K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106.87KB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51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MediaPipe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70.94k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275.37KB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Yolo-v8x-Pose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52.06k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203.37KB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34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6" name="Google Shape;306;p43"/>
          <p:cNvSpPr txBox="1"/>
          <p:nvPr/>
        </p:nvSpPr>
        <p:spPr>
          <a:xfrm>
            <a:off x="963425" y="4042775"/>
            <a:ext cx="10354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Table. 2: Landmark-Augmented Models for All Datasets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559849" y="162036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Methodology(contd.)</a:t>
            </a:r>
            <a:endParaRPr/>
          </a:p>
        </p:txBody>
      </p:sp>
      <p:sp>
        <p:nvSpPr>
          <p:cNvPr id="312" name="Google Shape;312;p44"/>
          <p:cNvSpPr txBox="1"/>
          <p:nvPr/>
        </p:nvSpPr>
        <p:spPr>
          <a:xfrm>
            <a:off x="479750" y="944125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 Architecture Design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Developed a hybrid architecture using self-attention mechanism and  late fusion technique with an average layer to combine classification results.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parameters - 49.3 million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Size of parameters - 188.16 MB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Shape -  {51,[224*224*3]}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44"/>
          <p:cNvSpPr txBox="1"/>
          <p:nvPr/>
        </p:nvSpPr>
        <p:spPr>
          <a:xfrm>
            <a:off x="126100" y="62589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559849" y="162036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Methodology(contd.)</a:t>
            </a:r>
            <a:endParaRPr/>
          </a:p>
        </p:txBody>
      </p:sp>
      <p:sp>
        <p:nvSpPr>
          <p:cNvPr id="319" name="Google Shape;319;p45"/>
          <p:cNvSpPr txBox="1"/>
          <p:nvPr/>
        </p:nvSpPr>
        <p:spPr>
          <a:xfrm>
            <a:off x="479750" y="944125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Evaluation of Hybrid Yoga Pose Recognition Model</a:t>
            </a:r>
            <a:endParaRPr b="1"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Comparing the proposed hybrid model with landmark-based and landmark-free approaches.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600"/>
              <a:buFont typeface="Helvetica Neue"/>
              <a:buChar char="○"/>
            </a:pPr>
            <a:r>
              <a:rPr b="1"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Landmark-Based:</a:t>
            </a:r>
            <a:r>
              <a:rPr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High joint accuracy, vulnerable to occlusions.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600"/>
              <a:buFont typeface="Helvetica Neue"/>
              <a:buChar char="○"/>
            </a:pPr>
            <a:r>
              <a:rPr b="1"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Landmark-Free:</a:t>
            </a:r>
            <a:r>
              <a:rPr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Good overall pose recognition, struggles with specific joints.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600"/>
              <a:buFont typeface="Helvetica Neue"/>
              <a:buChar char="○"/>
            </a:pPr>
            <a:r>
              <a:rPr b="1"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Hybrid:</a:t>
            </a:r>
            <a:r>
              <a:rPr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Combines precision and robustness for superior accuracy and efficiency.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Google Shape;320;p45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Results and Analysis</a:t>
            </a:r>
            <a:endParaRPr/>
          </a:p>
        </p:txBody>
      </p:sp>
      <p:sp>
        <p:nvSpPr>
          <p:cNvPr id="326" name="Google Shape;326;p46"/>
          <p:cNvSpPr txBox="1"/>
          <p:nvPr/>
        </p:nvSpPr>
        <p:spPr>
          <a:xfrm>
            <a:off x="200675" y="474225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1112225" y="5579325"/>
            <a:ext cx="9678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Table. 3: Classification Report of Hybrid Model on all datasets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29" name="Google Shape;329;p46"/>
          <p:cNvGraphicFramePr/>
          <p:nvPr/>
        </p:nvGraphicFramePr>
        <p:xfrm>
          <a:off x="952500" y="888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{867684AC-A98D-4C74-AC54-CD1F6956163D}</a:tableStyleId>
              </a:tblPr>
              <a:tblGrid>
                <a:gridCol w="1714500"/>
                <a:gridCol w="1714500"/>
                <a:gridCol w="1714500"/>
                <a:gridCol w="1714500"/>
                <a:gridCol w="1714500"/>
                <a:gridCol w="171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Metrics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YFA-30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YFA-20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YFA-10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Google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Kaggle</a:t>
                      </a:r>
                      <a:endParaRPr b="1" sz="1800" u="sng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Train Accuracy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98.56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99.57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99.58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99.80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 Accuracy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94.08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95.86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98.16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94.71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98.03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Test Accuracy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95.80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96.38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99.18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97.80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98.68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Train Loss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0.0438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0.0217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0.0164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0.0095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0.0356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 Loss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0.2255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0.1245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0.0600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0.1985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0.0685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Test Loss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0.1615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0.1414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0.0468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0.1918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0.0828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Precision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Recall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F1-score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98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Results and Analysis</a:t>
            </a:r>
            <a:endParaRPr/>
          </a:p>
        </p:txBody>
      </p:sp>
      <p:sp>
        <p:nvSpPr>
          <p:cNvPr id="335" name="Google Shape;335;p47"/>
          <p:cNvSpPr txBox="1"/>
          <p:nvPr/>
        </p:nvSpPr>
        <p:spPr>
          <a:xfrm>
            <a:off x="389825" y="876450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26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75" y="1136525"/>
            <a:ext cx="4584949" cy="45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150" y="1136525"/>
            <a:ext cx="4584949" cy="458494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7"/>
          <p:cNvSpPr txBox="1"/>
          <p:nvPr/>
        </p:nvSpPr>
        <p:spPr>
          <a:xfrm>
            <a:off x="747825" y="5526525"/>
            <a:ext cx="11143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Fig.7 : Training and Accuracy plots of YFA-30 Dataset using Hybrid Model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Results and Analysis</a:t>
            </a:r>
            <a:endParaRPr/>
          </a:p>
        </p:txBody>
      </p:sp>
      <p:sp>
        <p:nvSpPr>
          <p:cNvPr id="345" name="Google Shape;345;p48"/>
          <p:cNvSpPr txBox="1"/>
          <p:nvPr/>
        </p:nvSpPr>
        <p:spPr>
          <a:xfrm>
            <a:off x="389825" y="876450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48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7" name="Google Shape;3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25" y="970650"/>
            <a:ext cx="4313576" cy="43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512" y="970650"/>
            <a:ext cx="4313576" cy="431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 txBox="1"/>
          <p:nvPr/>
        </p:nvSpPr>
        <p:spPr>
          <a:xfrm>
            <a:off x="747825" y="5526525"/>
            <a:ext cx="11143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Fig.8 : Training and Accuracy plots of YFA-20 Dataset using Hybrid Model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Results and Analysis</a:t>
            </a:r>
            <a:endParaRPr/>
          </a:p>
        </p:txBody>
      </p:sp>
      <p:sp>
        <p:nvSpPr>
          <p:cNvPr id="355" name="Google Shape;355;p49"/>
          <p:cNvSpPr txBox="1"/>
          <p:nvPr/>
        </p:nvSpPr>
        <p:spPr>
          <a:xfrm>
            <a:off x="389825" y="876450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49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7" name="Google Shape;3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800" y="943400"/>
            <a:ext cx="4654950" cy="4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2150" y="1013375"/>
            <a:ext cx="4654950" cy="4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9"/>
          <p:cNvSpPr txBox="1"/>
          <p:nvPr/>
        </p:nvSpPr>
        <p:spPr>
          <a:xfrm>
            <a:off x="747825" y="5526525"/>
            <a:ext cx="11143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Fig.9 : Training and Accuracy plots of YFA-10 Dataset using Hybrid Model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571499" y="348661"/>
            <a:ext cx="10515600" cy="42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571499" y="1029556"/>
            <a:ext cx="10515600" cy="4908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Yoga promotes healthy living globally, with correct posture being crucial during practice.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Pose estimation systems enhance performance, preventing injuries and generating valuable practice-based performance data.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Deep learning and CNNs accurately classify diverse yoga poses using pose estimation.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Results and Analysis</a:t>
            </a:r>
            <a:endParaRPr/>
          </a:p>
        </p:txBody>
      </p:sp>
      <p:sp>
        <p:nvSpPr>
          <p:cNvPr id="365" name="Google Shape;365;p50"/>
          <p:cNvSpPr txBox="1"/>
          <p:nvPr/>
        </p:nvSpPr>
        <p:spPr>
          <a:xfrm>
            <a:off x="389825" y="876450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50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25" y="876450"/>
            <a:ext cx="4619951" cy="461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150" y="876450"/>
            <a:ext cx="4619951" cy="461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/>
        </p:nvSpPr>
        <p:spPr>
          <a:xfrm>
            <a:off x="389925" y="5526525"/>
            <a:ext cx="11566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Fig.10 : Training and Accuracy plots of Google Dataset using Hybrid Model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Results and Analysis</a:t>
            </a:r>
            <a:endParaRPr/>
          </a:p>
        </p:txBody>
      </p:sp>
      <p:sp>
        <p:nvSpPr>
          <p:cNvPr id="375" name="Google Shape;375;p51"/>
          <p:cNvSpPr txBox="1"/>
          <p:nvPr/>
        </p:nvSpPr>
        <p:spPr>
          <a:xfrm>
            <a:off x="389825" y="876450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51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7" name="Google Shape;3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876450"/>
            <a:ext cx="4829899" cy="482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200" y="770150"/>
            <a:ext cx="4829899" cy="48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1"/>
          <p:cNvSpPr txBox="1"/>
          <p:nvPr/>
        </p:nvSpPr>
        <p:spPr>
          <a:xfrm>
            <a:off x="747825" y="5526525"/>
            <a:ext cx="11143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Fig.11 : Training and Accuracy plots of Kaggle Dataset using Hybrid Model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type="title"/>
          </p:nvPr>
        </p:nvSpPr>
        <p:spPr>
          <a:xfrm>
            <a:off x="559849" y="162036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385" name="Google Shape;385;p52"/>
          <p:cNvSpPr txBox="1"/>
          <p:nvPr/>
        </p:nvSpPr>
        <p:spPr>
          <a:xfrm>
            <a:off x="479750" y="944125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Strengths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Superior Accuracy and Generalizability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Attention Mechanism focuses on critical features for precise pose classification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Late Fusion effectively merges information from multiple sources, enhancing robustness and accuracy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b="1"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Limitations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Computational Complexity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Dataset Size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Static Poses</a:t>
            </a:r>
            <a:endParaRPr sz="2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52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type="title"/>
          </p:nvPr>
        </p:nvSpPr>
        <p:spPr>
          <a:xfrm>
            <a:off x="559849" y="162036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Future Scope</a:t>
            </a:r>
            <a:endParaRPr/>
          </a:p>
        </p:txBody>
      </p:sp>
      <p:sp>
        <p:nvSpPr>
          <p:cNvPr id="392" name="Google Shape;392;p53"/>
          <p:cNvSpPr txBox="1"/>
          <p:nvPr/>
        </p:nvSpPr>
        <p:spPr>
          <a:xfrm>
            <a:off x="479750" y="944125"/>
            <a:ext cx="11501700" cy="5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Video-based Pose Recognition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 of poses within dynamic yoga sequences.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of pose transitions for a more complete understanding of yoga practice.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 Yoga Trainer Application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Computational Efficiency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Expanding </a:t>
            </a: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Adding more images to YFA-30 dataset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Adding more poses to YFA dataset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Creating a dataset with videos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53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32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>
            <p:ph type="title"/>
          </p:nvPr>
        </p:nvSpPr>
        <p:spPr>
          <a:xfrm>
            <a:off x="559849" y="162036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99" name="Google Shape;399;p54"/>
          <p:cNvSpPr txBox="1"/>
          <p:nvPr/>
        </p:nvSpPr>
        <p:spPr>
          <a:xfrm>
            <a:off x="479750" y="748150"/>
            <a:ext cx="11501700" cy="5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project, a novel hybrid model for yoga pose recognition that leverages a multi-modal approach with attention mechanisms and late fusion.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Developed the YFA-30 dataset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 model integrates MoveNet's precise landmark detection with ResNet50's holistic image feature extraction.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 Model surpassed the performance of individual landmark-based and landmark-free approaches.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Multi-Modal strategy effectively captured both the intricate details of yoga poses and the overall visual context (through image features).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incorporation of a scaled dot-product attention mechanism further optimizes the model by focusing on the most relevant features for accurate classification.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4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33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571499" y="1137256"/>
            <a:ext cx="10515600" cy="4908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Image and Vision Computing (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IMAVIS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Impact Factor -4.7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Cite Score - 7.3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Q1 Elsevier Journal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Submitted to the journal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55"/>
          <p:cNvSpPr txBox="1"/>
          <p:nvPr>
            <p:ph type="title"/>
          </p:nvPr>
        </p:nvSpPr>
        <p:spPr>
          <a:xfrm>
            <a:off x="571499" y="348661"/>
            <a:ext cx="10515600" cy="42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Journal Targeted</a:t>
            </a:r>
            <a:endParaRPr/>
          </a:p>
        </p:txBody>
      </p:sp>
      <p:sp>
        <p:nvSpPr>
          <p:cNvPr id="407" name="Google Shape;407;p55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34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55"/>
          <p:cNvSpPr txBox="1"/>
          <p:nvPr/>
        </p:nvSpPr>
        <p:spPr>
          <a:xfrm>
            <a:off x="4625025" y="5678475"/>
            <a:ext cx="7383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>
            <p:ph idx="1" type="body"/>
          </p:nvPr>
        </p:nvSpPr>
        <p:spPr>
          <a:xfrm>
            <a:off x="571499" y="1137250"/>
            <a:ext cx="40536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Presented the paper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 sz="25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IEEE 9th I2CT India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05th-07th April 2024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Pune, India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Ei Compendex and Scopus Indexing</a:t>
            </a:r>
            <a:endParaRPr i="1"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56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Conferences Targeted</a:t>
            </a:r>
            <a:endParaRPr/>
          </a:p>
        </p:txBody>
      </p:sp>
      <p:pic>
        <p:nvPicPr>
          <p:cNvPr id="415" name="Google Shape;4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875" y="990250"/>
            <a:ext cx="7406400" cy="45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6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56"/>
          <p:cNvSpPr txBox="1"/>
          <p:nvPr/>
        </p:nvSpPr>
        <p:spPr>
          <a:xfrm>
            <a:off x="4625025" y="5678475"/>
            <a:ext cx="7383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12: Acceptance Mail from I2CT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>
            <p:ph idx="1" type="body"/>
          </p:nvPr>
        </p:nvSpPr>
        <p:spPr>
          <a:xfrm>
            <a:off x="571499" y="1137256"/>
            <a:ext cx="105156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57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Conferences Targeted</a:t>
            </a:r>
            <a:endParaRPr/>
          </a:p>
        </p:txBody>
      </p:sp>
      <p:sp>
        <p:nvSpPr>
          <p:cNvPr id="424" name="Google Shape;424;p57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36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5" name="Google Shape;4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0" y="1137312"/>
            <a:ext cx="5056100" cy="35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" y="1137250"/>
            <a:ext cx="5056102" cy="357729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7"/>
          <p:cNvSpPr txBox="1"/>
          <p:nvPr/>
        </p:nvSpPr>
        <p:spPr>
          <a:xfrm>
            <a:off x="437750" y="4932038"/>
            <a:ext cx="11143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Fig.13 :</a:t>
            </a:r>
            <a:r>
              <a:rPr lang="en-US" sz="24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Certificates of Participation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 txBox="1"/>
          <p:nvPr>
            <p:ph idx="1" type="body"/>
          </p:nvPr>
        </p:nvSpPr>
        <p:spPr>
          <a:xfrm>
            <a:off x="586525" y="975000"/>
            <a:ext cx="11181600" cy="5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S. K. Yadav, A. Shukla, K. Tiwari, H. M. Pandey, and S. A. Akbar, "An Efficient Deep Convolutional Neural Network Model For Yoga Pose Recognition Using Single Images," arXiv:2306.15768, 2023.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M. Chasmai, N. Das, A. Bhardwaj, and R. Garg, "A View Independent Classification Framework for Yoga Postures," SN Computer Science, vol. 3, no. 6, p. 476, 2022.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A. Bera, M. Nasipuri, O. Krejcar, and D. Bhattacharjee, "Fine-Grained Sports, Yoga, and Dance Postures Recognition: A Benchmark Analysis," IEEE Transactions on Instrumentation and Measurement, 2023.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G. Mori et al., "Pose embeddings: A deep architecture for learning to match human poses," arXiv preprint arXiv:1507.00302, 2015.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D. Parashar, O. Mishra, K. Sharma, and A. Kukker, "Improved yoga pose detection using MediaPipe and MoveNet in a deep learning model," Revue d'Intelligence Artificielle, vol. 37, no. 5, pp. 1197-1202, 2023. DOI: 10.18280/ria.370511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M. Desai and H. Mewada, "A novel approach for yoga pose estimation based on in-depth analysis of human body joint detection accuracy," PeerJ Computer Science, vol. 9, pp. e1152, 2023. DOI: 10.7717/peerj-cs.1152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58"/>
          <p:cNvSpPr txBox="1"/>
          <p:nvPr>
            <p:ph type="title"/>
          </p:nvPr>
        </p:nvSpPr>
        <p:spPr>
          <a:xfrm>
            <a:off x="586524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34" name="Google Shape;434;p58"/>
          <p:cNvSpPr txBox="1"/>
          <p:nvPr/>
        </p:nvSpPr>
        <p:spPr>
          <a:xfrm>
            <a:off x="141125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37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40" name="Google Shape;440;p59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41" name="Google Shape;441;p59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571500" y="1137250"/>
            <a:ext cx="108966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Hybrid Architecture Design: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Introduced a novel approach combining landmark-based and landmark-free models to overcome drawbacks of existing solutions.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685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Custom Dataset Creation: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Developed a dataset addressing image quality, pose variability and resolution concerns.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685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4"/>
          <p:cNvSpPr txBox="1"/>
          <p:nvPr>
            <p:ph type="title"/>
          </p:nvPr>
        </p:nvSpPr>
        <p:spPr>
          <a:xfrm>
            <a:off x="571499" y="348661"/>
            <a:ext cx="10515600" cy="42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Novelty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571499" y="348661"/>
            <a:ext cx="10515600" cy="42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Background Study/Related Work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t/>
            </a:r>
            <a:endParaRPr/>
          </a:p>
        </p:txBody>
      </p:sp>
      <p:graphicFrame>
        <p:nvGraphicFramePr>
          <p:cNvPr id="164" name="Google Shape;164;p25"/>
          <p:cNvGraphicFramePr/>
          <p:nvPr/>
        </p:nvGraphicFramePr>
        <p:xfrm>
          <a:off x="665441" y="7701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{C71541D7-3D0B-4D8A-8E4F-73F85A276A40}</a:tableStyleId>
              </a:tblPr>
              <a:tblGrid>
                <a:gridCol w="2075800"/>
                <a:gridCol w="8556500"/>
              </a:tblGrid>
              <a:tr h="552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Title  &amp; Year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An Efficient Deep Convolutional Neural Network Model for Yoga Pose Recognition Using Single Images</a:t>
                      </a: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June 27 2023.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725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Problem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YPose, a novel model introduced in this study, enhances the accuracy of recognizing yoga poses from single images, addressing a challenging task.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1690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Contributions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Development of the YPose model using EfficientNet and dense refinement blocks for yoga pose recognition from RGB images.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 achieves high accuracy on the Yoga-82 dataset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Integrating segmentation and detection refines images, aiding feature extraction for lightweight models on resource-limited devices.</a:t>
                      </a: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552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Limitations 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Model's generalization across diverse datasets and real-world scenarios beyond Yoga-82 may pose a limitation, though not explicitly stated.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1818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Problems / Future Work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model's application and performance on other datasets and in real-world settings.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Develop methods to address challenges in pose recognition, such as occlusions and variations in body shapes. 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Extend the research to cover dynamic pose recognition, capturing sequences of yoga poses over time..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5" name="Google Shape;165;p25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571499" y="348661"/>
            <a:ext cx="10515600" cy="42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Background Study/Related Work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t/>
            </a:r>
            <a:endParaRPr/>
          </a:p>
        </p:txBody>
      </p:sp>
      <p:graphicFrame>
        <p:nvGraphicFramePr>
          <p:cNvPr id="171" name="Google Shape;171;p26"/>
          <p:cNvGraphicFramePr/>
          <p:nvPr/>
        </p:nvGraphicFramePr>
        <p:xfrm>
          <a:off x="378255" y="7269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{C71541D7-3D0B-4D8A-8E4F-73F85A276A40}</a:tableStyleId>
              </a:tblPr>
              <a:tblGrid>
                <a:gridCol w="1904975"/>
                <a:gridCol w="9665300"/>
              </a:tblGrid>
              <a:tr h="34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Title  &amp; Year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Fine-Grained Sports Yoga and Dance Postures Recognition: A Benchmark Analysis</a:t>
                      </a: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Feb 2023.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757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Problem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Current recognition systems struggle with detailed body movements in sports, yoga, and dance. To address this, researchers are exploring SYDNet, a specialized deep learning model.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1914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Contributions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Development of SYD-Net, a deep learning model with a novel patch-based attention mechanism for recognizing fine-grained sports, yoga, and dance postures.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Creation and introduction of two new image datasets: Sports-102 and Dance-12, to address the lack of public datasets in these domains.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Extensive experimentation using five backbone CNN architectures, demonstrating the effectiveness of the proposed model and approach.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765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Limitations 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potential limitations of the SYD-Net model may include constraints related to dataset diversity, model generalizability, and computational efficiency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143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Problems / Future Work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Further refinement of the patch-based attention mechanism to enhance model performance and efficiency. 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Expansion of the dataset to include more diverse and comprehensive examples of sports, yoga, and dance postures. 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Exploration of the model's applicability to other fine-grained recognition tasks in different domains. 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2" name="Google Shape;172;p26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571499" y="348661"/>
            <a:ext cx="10515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Background Study/Related Work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t/>
            </a:r>
            <a:endParaRPr/>
          </a:p>
        </p:txBody>
      </p:sp>
      <p:graphicFrame>
        <p:nvGraphicFramePr>
          <p:cNvPr id="178" name="Google Shape;178;p27"/>
          <p:cNvGraphicFramePr/>
          <p:nvPr/>
        </p:nvGraphicFramePr>
        <p:xfrm>
          <a:off x="721130" y="8373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{C71541D7-3D0B-4D8A-8E4F-73F85A276A40}</a:tableStyleId>
              </a:tblPr>
              <a:tblGrid>
                <a:gridCol w="1848250"/>
                <a:gridCol w="9266900"/>
              </a:tblGrid>
              <a:tr h="34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Title  &amp; Year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View Independent Classification Framework for Yoga Postures</a:t>
                      </a: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Aug 2022.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519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Problem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 simplify the recognition of yoga poses from various angles using a two-step method.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152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Contributions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Creating a view-independent yoga posture classifier with a two-stage architecture: pose estimation followed by classification.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Creation of an extensive yoga pose dataset from multiple camera angles.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Introduction of a three-stage evaluation strategy to assess model generalization across unseen frames, subjects, and camera angles.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104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Limitations 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Certain yoga poses may be challenging to identify from specific camera angles.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Pose estimation accuracy is crucial, as errors at this stage can greatly impact subsequent classification performance.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1688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Problems / Future Work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Enhancing the pose estimation module to improve accuracy and generalizability.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Expanding the dataset to include more yoga poses and possibly incorporating additional modalities like video or depth data for better recognition. 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Further refining the evaluation strategy to address potential biases and ensure a comprehensive assessment of model performance. 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9" name="Google Shape;179;p27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571499" y="348661"/>
            <a:ext cx="10515600" cy="42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Background Study/Related Work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t/>
            </a:r>
            <a:endParaRPr/>
          </a:p>
        </p:txBody>
      </p:sp>
      <p:graphicFrame>
        <p:nvGraphicFramePr>
          <p:cNvPr id="185" name="Google Shape;185;p28"/>
          <p:cNvGraphicFramePr/>
          <p:nvPr/>
        </p:nvGraphicFramePr>
        <p:xfrm>
          <a:off x="528505" y="10197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{C71541D7-3D0B-4D8A-8E4F-73F85A276A40}</a:tableStyleId>
              </a:tblPr>
              <a:tblGrid>
                <a:gridCol w="1783625"/>
                <a:gridCol w="8817950"/>
              </a:tblGrid>
              <a:tr h="35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Title  &amp; Year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Pose Embeddings: A Deep Architecture for Learning to Match Human Poses</a:t>
                      </a: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Jul  2015.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71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Problem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 Develop a method to compare human poses directly, bypassing explicit pose estimation. Learn an embedding to cluster images of people in similar poses.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978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Contributions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556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Pose matching formulated as direct learning via deep architecture.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Algorithm development: Triplet-based distance for pose representation, enabling effective pose matching and retrieval from video data.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1397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Limitations 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556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This Method utilizes deep architecture, requires substantial computational resources for both training and inference.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Direct learning of pose similarity without explicit estimation may Introduce challenges with occluded body parts or uncommon poses.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115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Problems/ Future Work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3556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extending the pose matching framework to diverse domains beyond pose similarity, broadening its applicability in various applications.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55600" lvl="0" marL="34290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lang="en-U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Tackle challenges of occluded body parts and unusual poses by integrating extra training data or features.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86" name="Google Shape;186;p28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571499" y="1137256"/>
            <a:ext cx="10515600" cy="4908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latin typeface="Helvetica Neue"/>
                <a:ea typeface="Helvetica Neue"/>
                <a:cs typeface="Helvetica Neue"/>
                <a:sym typeface="Helvetica Neue"/>
              </a:rPr>
              <a:t>Challenges Identified:</a:t>
            </a:r>
            <a:endParaRPr b="1" sz="2200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Dataset Imbalance and Quality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Original datasets exhibited uneven class sizes with some classes having insufficient images.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Presence of images like vector humans, diagrams of humans and mislabeled images negatively impacted model training.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Fine-Grained Pose Variations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Datasets contained subtle differences within poses, posing a challenge for classification accuracy.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Overfitting in Landmark Free and augmented based Models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High training accuracy but low validation accuracy pointed towards overfitting, even with data augmentation.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571499" y="348661"/>
            <a:ext cx="10515600" cy="421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123F"/>
              </a:buClr>
              <a:buSzPct val="100000"/>
              <a:buFont typeface="Georgia"/>
              <a:buNone/>
            </a:pPr>
            <a:r>
              <a:rPr lang="en-US"/>
              <a:t>Persisting Challenges</a:t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126100" y="6335100"/>
            <a:ext cx="2921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esentation slides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